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335" r:id="rId3"/>
    <p:sldId id="360" r:id="rId4"/>
    <p:sldId id="361" r:id="rId5"/>
    <p:sldId id="257" r:id="rId6"/>
    <p:sldId id="336" r:id="rId7"/>
    <p:sldId id="258" r:id="rId8"/>
    <p:sldId id="341" r:id="rId9"/>
    <p:sldId id="342" r:id="rId10"/>
    <p:sldId id="343" r:id="rId11"/>
    <p:sldId id="331" r:id="rId12"/>
    <p:sldId id="317" r:id="rId13"/>
    <p:sldId id="337" r:id="rId14"/>
    <p:sldId id="295" r:id="rId15"/>
    <p:sldId id="352" r:id="rId16"/>
    <p:sldId id="306" r:id="rId17"/>
    <p:sldId id="345" r:id="rId18"/>
    <p:sldId id="353" r:id="rId19"/>
    <p:sldId id="296" r:id="rId20"/>
    <p:sldId id="350" r:id="rId21"/>
    <p:sldId id="351" r:id="rId22"/>
    <p:sldId id="354" r:id="rId23"/>
    <p:sldId id="344" r:id="rId24"/>
    <p:sldId id="347" r:id="rId25"/>
    <p:sldId id="297" r:id="rId26"/>
    <p:sldId id="346" r:id="rId27"/>
    <p:sldId id="356" r:id="rId28"/>
    <p:sldId id="355" r:id="rId29"/>
    <p:sldId id="278" r:id="rId30"/>
    <p:sldId id="348" r:id="rId31"/>
    <p:sldId id="349" r:id="rId32"/>
    <p:sldId id="357" r:id="rId33"/>
    <p:sldId id="299" r:id="rId34"/>
    <p:sldId id="300" r:id="rId35"/>
    <p:sldId id="301" r:id="rId36"/>
    <p:sldId id="302" r:id="rId37"/>
    <p:sldId id="303" r:id="rId38"/>
    <p:sldId id="358" r:id="rId39"/>
    <p:sldId id="305" r:id="rId4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CC0000"/>
    <a:srgbClr val="00FFCC"/>
    <a:srgbClr val="0000FF"/>
    <a:srgbClr val="FFFF99"/>
    <a:srgbClr val="000099"/>
    <a:srgbClr val="FFFF66"/>
    <a:srgbClr val="FF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99" d="100"/>
          <a:sy n="99" d="100"/>
        </p:scale>
        <p:origin x="-614" y="-10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38BD4-B533-48BD-A40B-F97F26F08286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45449-980A-4204-9E72-B4C4BA85C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4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4A5295FE-B559-4990-A85F-BC9D332CEB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B91D3C-22B2-41F9-8946-CF3E85F647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38E8613-FA72-41E8-A092-F4ADDCF8C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B9AF5E58-4D1E-4D5F-80D5-5B07F4A64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BED2F1-C8EE-44F8-AEFA-8E2E9B824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1C94C8-B4DF-4CB7-A600-6BF294E78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B85C48-5C2F-45B1-8529-BBDBB2FB2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B5F04-0D35-463C-97A0-E01BE8811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521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144AC9-FD7E-43C5-9A7B-8015237A2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81939F-67F9-4BDD-B064-AC1BB54EC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4A558-9A84-46FC-87B7-6054F2743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79DF9-7D67-47F3-82FE-ECD34DEA10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468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1E9B2E-C413-4BFF-B190-D63C37E35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16620E-43BD-42E9-8A12-B855873CE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AEC293-FBA3-4F12-AC33-CEB1E071F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8A600-7AD6-4A49-A6C0-C8F3CD7A52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633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58A18A-6A92-4BC1-A5D7-7CB1B4D90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0FD4C-74F2-4EE0-8F76-C2D6F35302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A6DD13-BE73-4004-B05C-FA158DE0F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1035E-362D-4A93-844F-DA0D6776E3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81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091D0C3-0A21-4AF6-BBBF-FFC287FD5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D112F7-6A83-4426-B5D1-471FC2DEEC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879568C-912B-401C-827E-0497B318B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CA41E-455F-4A0D-95BE-2D49E98AA7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592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2A14A3-ACC9-4820-B164-F0A919CA7D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63837E-CC31-41FE-A3D7-E3BB5595A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9CB50A-9326-4EF3-AEA8-7B5ED8BD41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735F0-6961-4FAB-9107-55B4832F89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996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FFE519-6020-467B-9F8B-82661347E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49DD17-E16A-44D8-AD01-5E16A8C287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D9F6B0-DD61-498E-A8E5-0FDBC876CF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A6291-25B6-45CE-937B-2A56808D1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728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ED7F2-CD94-4BFD-83DA-A4CC951E05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AFBEB2-5EBD-4718-BD93-9B86593C53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5E8D96-A123-43A9-95BC-E3EA4C4DEA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35FE9-7289-44E4-88A2-C570827F3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543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F3A3FB-E379-4794-AC3E-67291741F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5D4765-A2E0-4261-8807-A2FCDA12CC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31BEB-7227-48D5-BE59-788E64694B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92CE5-2FF5-4731-A753-1F735A8CF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864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F894B1-2F60-47D8-BE61-4AC1D97320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D94883-27F5-475E-BC17-9DAEF6E94D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CB1EB9-9CFC-4FEA-A98B-A44E43389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F6113-906D-4FF5-9DD7-3F5A12FC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596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E20828-4952-416C-9AA7-57A48A5B24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BE5CEF-40CB-47A8-9C5F-17ECE38D5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2C084C-2846-4F38-BA51-17F7E900B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6A9F5-EB0B-4010-A0B9-F2CF07DBF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5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AF603-71AF-4F61-BFA8-235C3170431F}" type="datetimeFigureOut">
              <a:rPr lang="vi-VN" smtClean="0"/>
              <a:pPr/>
              <a:t>12/04/2021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9E6B8-9BA7-4850-AD99-3BBF844FC396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56D0C8-E774-4532-92FC-BFB52B5F5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3BF793-B9CD-480D-8752-ED120961A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8191E2D-4486-47EF-97D5-03091011A4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E9CB4A-38B0-4468-A780-C55DCF0591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65C6020-66D2-4511-883B-5C16BF20C6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6F34CEA-4675-49B4-A31E-141A4E4DBE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3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OINSET3">
            <a:extLst>
              <a:ext uri="{FF2B5EF4-FFF2-40B4-BE49-F238E27FC236}">
                <a16:creationId xmlns:a16="http://schemas.microsoft.com/office/drawing/2014/main" id="{53CDDFF2-3101-404A-A9D3-2084975A4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670" y="5203652"/>
            <a:ext cx="2301330" cy="170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POINSET2">
            <a:extLst>
              <a:ext uri="{FF2B5EF4-FFF2-40B4-BE49-F238E27FC236}">
                <a16:creationId xmlns:a16="http://schemas.microsoft.com/office/drawing/2014/main" id="{DC19EA26-74DA-4C5A-8CB4-55CF1B08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5" y="111870"/>
            <a:ext cx="2415559" cy="180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2" descr="POINSET2">
            <a:extLst>
              <a:ext uri="{FF2B5EF4-FFF2-40B4-BE49-F238E27FC236}">
                <a16:creationId xmlns:a16="http://schemas.microsoft.com/office/drawing/2014/main" id="{088EBBAC-9EBE-4248-8FE3-647822A4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15547" y="-183804"/>
            <a:ext cx="1804411" cy="239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3" name="Object 13">
            <a:extLst>
              <a:ext uri="{FF2B5EF4-FFF2-40B4-BE49-F238E27FC236}">
                <a16:creationId xmlns:a16="http://schemas.microsoft.com/office/drawing/2014/main" id="{E00DDF82-051B-4D63-8A59-D845C5F09C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78317" y="2744391"/>
          <a:ext cx="1426369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5" imgW="114151" imgH="215619" progId="Equation.DSMT4">
                  <p:embed/>
                </p:oleObj>
              </mc:Choice>
              <mc:Fallback>
                <p:oleObj name="Equation" r:id="rId5" imgW="114151" imgH="215619" progId="Equation.DSMT4">
                  <p:embed/>
                  <p:pic>
                    <p:nvPicPr>
                      <p:cNvPr id="2053" name="Object 13">
                        <a:extLst>
                          <a:ext uri="{FF2B5EF4-FFF2-40B4-BE49-F238E27FC236}">
                            <a16:creationId xmlns:a16="http://schemas.microsoft.com/office/drawing/2014/main" id="{E00DDF82-051B-4D63-8A59-D845C5F09C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8317" y="2744391"/>
                        <a:ext cx="1426369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4" name="WordArt 6">
            <a:extLst>
              <a:ext uri="{FF2B5EF4-FFF2-40B4-BE49-F238E27FC236}">
                <a16:creationId xmlns:a16="http://schemas.microsoft.com/office/drawing/2014/main" id="{27837841-F669-46AC-B666-4DA237B303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9686" y="3013191"/>
            <a:ext cx="5867400" cy="10036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i="1" u="sng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3A</a:t>
            </a:r>
            <a:endParaRPr lang="en-US" sz="2700" b="1" i="1" u="sng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4" descr="POINSET2">
            <a:extLst>
              <a:ext uri="{FF2B5EF4-FFF2-40B4-BE49-F238E27FC236}">
                <a16:creationId xmlns:a16="http://schemas.microsoft.com/office/drawing/2014/main" id="{68DA329E-CA43-4C87-9226-9AA2CD3EDDA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571501" y="4622632"/>
            <a:ext cx="1943100" cy="2581275"/>
          </a:xfrm>
          <a:noFill/>
        </p:spPr>
      </p:pic>
      <p:graphicFrame>
        <p:nvGraphicFramePr>
          <p:cNvPr id="2056" name="Object 3">
            <a:extLst>
              <a:ext uri="{FF2B5EF4-FFF2-40B4-BE49-F238E27FC236}">
                <a16:creationId xmlns:a16="http://schemas.microsoft.com/office/drawing/2014/main" id="{0B2FE606-38BF-43BC-B461-5AE20B48C2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30717" y="2858691"/>
          <a:ext cx="1426369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7" imgW="114151" imgH="215619" progId="Equation.DSMT4">
                  <p:embed/>
                </p:oleObj>
              </mc:Choice>
              <mc:Fallback>
                <p:oleObj name="Equation" r:id="rId7" imgW="114151" imgH="215619" progId="Equation.DSMT4">
                  <p:embed/>
                  <p:pic>
                    <p:nvPicPr>
                      <p:cNvPr id="2056" name="Object 3">
                        <a:extLst>
                          <a:ext uri="{FF2B5EF4-FFF2-40B4-BE49-F238E27FC236}">
                            <a16:creationId xmlns:a16="http://schemas.microsoft.com/office/drawing/2014/main" id="{0B2FE606-38BF-43BC-B461-5AE20B48C2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0717" y="2858691"/>
                        <a:ext cx="1426369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8" name="WordArt 10">
            <a:extLst>
              <a:ext uri="{FF2B5EF4-FFF2-40B4-BE49-F238E27FC236}">
                <a16:creationId xmlns:a16="http://schemas.microsoft.com/office/drawing/2014/main" id="{4A2A7906-0230-4B5E-9F86-4E0F0DD981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99456" y="1916281"/>
            <a:ext cx="9721080" cy="436069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330967"/>
              </a:avLst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i="1" u="sng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Nhiệt liệt chào mừng quý thầy cô về dự giờ 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i="1" u="sng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Tập đọc-Kể chuyện</a:t>
            </a:r>
          </a:p>
        </p:txBody>
      </p:sp>
      <p:sp>
        <p:nvSpPr>
          <p:cNvPr id="48139" name="WordArt 11">
            <a:extLst>
              <a:ext uri="{FF2B5EF4-FFF2-40B4-BE49-F238E27FC236}">
                <a16:creationId xmlns:a16="http://schemas.microsoft.com/office/drawing/2014/main" id="{353CAF84-C64C-4A3C-8B0A-D1B96AF19E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62300" y="4725843"/>
            <a:ext cx="5867400" cy="10036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i="1" u="sng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Bài: Gặp gỡ ở Lúc – xăm - bua</a:t>
            </a:r>
            <a:endParaRPr lang="en-US" sz="2700" b="1" i="1" u="sng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DF5A16D5-75BF-43BA-82B8-0ED93B9A0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291139"/>
            <a:ext cx="4343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fontAlgn="base">
              <a:spcBef>
                <a:spcPct val="50000"/>
              </a:spcBef>
              <a:spcAft>
                <a:spcPct val="0"/>
              </a:spcAft>
            </a:pPr>
            <a:endParaRPr lang="vi-VN" altLang="en-US" sz="2700">
              <a:solidFill>
                <a:srgbClr val="000000"/>
              </a:solidFill>
              <a:latin typeface=".VnTimeH" panose="020B7200000000000000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E9845AB8-50AB-4BF6-8641-86814386B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405439"/>
            <a:ext cx="4343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fontAlgn="base">
              <a:spcBef>
                <a:spcPct val="50000"/>
              </a:spcBef>
              <a:spcAft>
                <a:spcPct val="0"/>
              </a:spcAft>
            </a:pPr>
            <a:endParaRPr lang="vi-VN" altLang="en-US" sz="2700">
              <a:solidFill>
                <a:srgbClr val="00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>
            <a:extLst>
              <a:ext uri="{FF2B5EF4-FFF2-40B4-BE49-F238E27FC236}">
                <a16:creationId xmlns:a16="http://schemas.microsoft.com/office/drawing/2014/main" id="{2CD014B7-CABB-499E-80EF-74AE46024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12" y="1628800"/>
            <a:ext cx="10909212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1</a:t>
            </a: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nối tiếp đoạn văn, </a:t>
            </a:r>
            <a:r>
              <a:rPr lang="vi-VN" altLang="en-US" sz="4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cách ngắt nghỉ</a:t>
            </a:r>
            <a:r>
              <a:rPr lang="en-US" altLang="en-US" sz="4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dài và giải nghĩa các từ khó hiểu.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 b="1" i="1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4400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en-US" altLang="en-US" sz="4400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4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 1 bạn đại diện đọc đoạn trước lớp.</a:t>
            </a:r>
            <a:endParaRPr lang="vi-VN" altLang="en-US" sz="4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TextBox 4">
            <a:extLst>
              <a:ext uri="{FF2B5EF4-FFF2-40B4-BE49-F238E27FC236}">
                <a16:creationId xmlns:a16="http://schemas.microsoft.com/office/drawing/2014/main" id="{2CD42858-2353-4FFE-A4F3-21B3A133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616" y="262363"/>
            <a:ext cx="6512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giao việc</a:t>
            </a:r>
            <a:endParaRPr lang="vi-VN" alt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6BA35E2A-7F6C-40C9-83F8-8EC4A0615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4"/>
            <a:ext cx="1676400" cy="121761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0">
            <a:extLst>
              <a:ext uri="{FF2B5EF4-FFF2-40B4-BE49-F238E27FC236}">
                <a16:creationId xmlns:a16="http://schemas.microsoft.com/office/drawing/2014/main" id="{10FAD64D-7F83-48EE-A52C-F9037776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25146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221" name="Text Box 77">
            <a:extLst>
              <a:ext uri="{FF2B5EF4-FFF2-40B4-BE49-F238E27FC236}">
                <a16:creationId xmlns:a16="http://schemas.microsoft.com/office/drawing/2014/main" id="{0AF0EF71-2B98-470E-A081-5D68A5DC5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24" y="2373107"/>
            <a:ext cx="1087203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CC"/>
                </a:solidFill>
              </a:rPr>
              <a:t>Cô thích Việt Nam nên đã dạy các em Tiếng Việt và kể cho các em nghe nhiều điều tốt đẹp về đất nước và con người Việt Nam. </a:t>
            </a:r>
          </a:p>
        </p:txBody>
      </p:sp>
      <p:sp>
        <p:nvSpPr>
          <p:cNvPr id="8" name="Line 87">
            <a:extLst>
              <a:ext uri="{FF2B5EF4-FFF2-40B4-BE49-F238E27FC236}">
                <a16:creationId xmlns:a16="http://schemas.microsoft.com/office/drawing/2014/main" id="{D443764B-717F-4B21-AD6F-84293C55AF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98936" y="2544736"/>
            <a:ext cx="228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Line 87">
            <a:extLst>
              <a:ext uri="{FF2B5EF4-FFF2-40B4-BE49-F238E27FC236}">
                <a16:creationId xmlns:a16="http://schemas.microsoft.com/office/drawing/2014/main" id="{5C6638C3-5596-4200-ADD1-DABCD464FD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14560" y="3152103"/>
            <a:ext cx="228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Line 87">
            <a:extLst>
              <a:ext uri="{FF2B5EF4-FFF2-40B4-BE49-F238E27FC236}">
                <a16:creationId xmlns:a16="http://schemas.microsoft.com/office/drawing/2014/main" id="{93D620CE-F6E0-481A-8CF7-4F04C7987E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38896" y="3768872"/>
            <a:ext cx="228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87">
            <a:extLst>
              <a:ext uri="{FF2B5EF4-FFF2-40B4-BE49-F238E27FC236}">
                <a16:creationId xmlns:a16="http://schemas.microsoft.com/office/drawing/2014/main" id="{809DB677-7514-4023-BE3C-6343B6D1A4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36268" y="3734608"/>
            <a:ext cx="228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Line 87">
            <a:extLst>
              <a:ext uri="{FF2B5EF4-FFF2-40B4-BE49-F238E27FC236}">
                <a16:creationId xmlns:a16="http://schemas.microsoft.com/office/drawing/2014/main" id="{84A2EA1C-4C81-40D6-A631-24337CE1D4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41088" y="3768872"/>
            <a:ext cx="228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31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Luxembo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b="1639"/>
          <a:stretch>
            <a:fillRect/>
          </a:stretch>
        </p:blipFill>
        <p:spPr bwMode="auto">
          <a:xfrm>
            <a:off x="5611688" y="188640"/>
            <a:ext cx="6388968" cy="4995664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991544" y="5373216"/>
            <a:ext cx="5581398" cy="78492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rgbClr val="000099"/>
                </a:solidFill>
                <a:latin typeface="Times New Roman" pitchFamily="18" charset="0"/>
              </a:rPr>
              <a:t>Lúc-xăm-bua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19336" y="188640"/>
            <a:ext cx="5339952" cy="4995664"/>
            <a:chOff x="96" y="960"/>
            <a:chExt cx="2352" cy="2784"/>
          </a:xfrm>
        </p:grpSpPr>
        <p:pic>
          <p:nvPicPr>
            <p:cNvPr id="5" name="Picture 9" descr="FF85B4D5E5DAFD80E030A8C009002A4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0" t="3279" r="2040" b="1639"/>
            <a:stretch>
              <a:fillRect/>
            </a:stretch>
          </p:blipFill>
          <p:spPr bwMode="auto">
            <a:xfrm>
              <a:off x="96" y="960"/>
              <a:ext cx="2352" cy="2784"/>
            </a:xfrm>
            <a:prstGeom prst="rect">
              <a:avLst/>
            </a:pr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13"/>
            <p:cNvSpPr>
              <a:spLocks noChangeArrowheads="1"/>
            </p:cNvSpPr>
            <p:nvPr/>
          </p:nvSpPr>
          <p:spPr bwMode="auto">
            <a:xfrm>
              <a:off x="1233" y="2997"/>
              <a:ext cx="144" cy="144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76141E-52E5-4810-88D5-31FC2B3E135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88" y="210744"/>
            <a:ext cx="6388968" cy="4995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53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0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8640"/>
            <a:ext cx="6129064" cy="610262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2100" r="2380" b="7611"/>
          <a:stretch>
            <a:fillRect/>
          </a:stretch>
        </p:blipFill>
        <p:spPr bwMode="auto">
          <a:xfrm>
            <a:off x="263352" y="188640"/>
            <a:ext cx="5527848" cy="6048648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6" name="AutoShape 10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4953000" y="6324600"/>
            <a:ext cx="1219200" cy="5334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800" b="1" i="1">
                <a:solidFill>
                  <a:srgbClr val="000099"/>
                </a:solidFill>
                <a:latin typeface="Times New Roman" pitchFamily="18" charset="0"/>
              </a:rPr>
              <a:t>Tuyết</a:t>
            </a:r>
          </a:p>
        </p:txBody>
      </p:sp>
    </p:spTree>
    <p:extLst>
      <p:ext uri="{BB962C8B-B14F-4D97-AF65-F5344CB8AC3E}">
        <p14:creationId xmlns:p14="http://schemas.microsoft.com/office/powerpoint/2010/main" val="32015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our Du Lịch Châu Âu 9 Ngày Từ Sài Gòn Trọn Gói Giá Rẻ">
            <a:extLst>
              <a:ext uri="{FF2B5EF4-FFF2-40B4-BE49-F238E27FC236}">
                <a16:creationId xmlns:a16="http://schemas.microsoft.com/office/drawing/2014/main" id="{A9BB7E78-A732-4603-B7AF-CB3235AF6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801137"/>
            <a:ext cx="5755155" cy="529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65248D2C-A718-42C5-970A-3D8A15C9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80" y="801138"/>
            <a:ext cx="5379120" cy="529486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680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4290166" y="5517233"/>
            <a:ext cx="3672408" cy="846311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Đàn tơ-rưng</a:t>
            </a:r>
          </a:p>
        </p:txBody>
      </p:sp>
      <p:pic>
        <p:nvPicPr>
          <p:cNvPr id="3" name="Picture 9" descr="DAN TO 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16632"/>
            <a:ext cx="11881320" cy="5308848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uyện làng nghề nón lá Đan Du có tuổi đời gần 1 thế kỷ ở Hà Tĩnh | Lao  Động Trẻ - Tin tức mới nhất dành cho công nhân lao động trẻ">
            <a:extLst>
              <a:ext uri="{FF2B5EF4-FFF2-40B4-BE49-F238E27FC236}">
                <a16:creationId xmlns:a16="http://schemas.microsoft.com/office/drawing/2014/main" id="{95FC19BB-0177-49B4-9C78-A362BE5A5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7" y="618016"/>
            <a:ext cx="566462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h sơn dầu Cây Dừa Trên Bãi Biển M1859 - Tranh phong cảnh đẹp">
            <a:extLst>
              <a:ext uri="{FF2B5EF4-FFF2-40B4-BE49-F238E27FC236}">
                <a16:creationId xmlns:a16="http://schemas.microsoft.com/office/drawing/2014/main" id="{D4355A22-C88A-4692-BBA2-54155B145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640" y="559728"/>
            <a:ext cx="6041784" cy="47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275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RÁI ĐẤT NÀY...">
            <a:hlinkClick r:id="" action="ppaction://media"/>
            <a:extLst>
              <a:ext uri="{FF2B5EF4-FFF2-40B4-BE49-F238E27FC236}">
                <a16:creationId xmlns:a16="http://schemas.microsoft.com/office/drawing/2014/main" id="{EB939F34-8B14-4985-A92F-EA8AE0FCCB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400" y="476672"/>
            <a:ext cx="10801200" cy="6071417"/>
          </a:xfrm>
        </p:spPr>
      </p:pic>
    </p:spTree>
    <p:extLst>
      <p:ext uri="{BB962C8B-B14F-4D97-AF65-F5344CB8AC3E}">
        <p14:creationId xmlns:p14="http://schemas.microsoft.com/office/powerpoint/2010/main" val="189904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ích lô - Nét đẹp văn hóa du lịch thu hút du khách | Báo Dân trí">
            <a:extLst>
              <a:ext uri="{FF2B5EF4-FFF2-40B4-BE49-F238E27FC236}">
                <a16:creationId xmlns:a16="http://schemas.microsoft.com/office/drawing/2014/main" id="{AC5093D1-9EEC-470A-9596-D52A119E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24744"/>
            <a:ext cx="549797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à Nội: Hạn chế số lượng xe xích lô là cần thiết">
            <a:extLst>
              <a:ext uri="{FF2B5EF4-FFF2-40B4-BE49-F238E27FC236}">
                <a16:creationId xmlns:a16="http://schemas.microsoft.com/office/drawing/2014/main" id="{FBB17EE0-3424-4783-B5DB-F08997CB9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19" y="1152950"/>
            <a:ext cx="5663267" cy="41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28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362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utur de l'IT : Internet, une planète totalement connectée dès 2030 ? |  Silicon">
            <a:extLst>
              <a:ext uri="{FF2B5EF4-FFF2-40B4-BE49-F238E27FC236}">
                <a16:creationId xmlns:a16="http://schemas.microsoft.com/office/drawing/2014/main" id="{3516C8FC-73A8-4D8C-9860-45198036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2" y="260648"/>
            <a:ext cx="1015781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44F964-2992-4236-B973-44AAD79846B6}"/>
              </a:ext>
            </a:extLst>
          </p:cNvPr>
          <p:cNvSpPr txBox="1"/>
          <p:nvPr/>
        </p:nvSpPr>
        <p:spPr>
          <a:xfrm>
            <a:off x="4655840" y="602128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</p:spTree>
    <p:extLst>
      <p:ext uri="{BB962C8B-B14F-4D97-AF65-F5344CB8AC3E}">
        <p14:creationId xmlns:p14="http://schemas.microsoft.com/office/powerpoint/2010/main" val="3562515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756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5720" y="332656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vi-VN" sz="60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676" y="1988840"/>
            <a:ext cx="119286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Cuộc gặp </a:t>
            </a:r>
            <a:r>
              <a:rPr lang="en-US" sz="66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gỡ bất ngờ thú </a:t>
            </a:r>
            <a:r>
              <a:rPr lang="en-US" sz="66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66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, thể hiện tình hữu nghị giữa đoàn </a:t>
            </a:r>
            <a:r>
              <a:rPr lang="en-US" sz="6600" b="1" i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cán bộ Việt Nam với học sinh một trường Tiểu học </a:t>
            </a:r>
            <a:r>
              <a:rPr lang="en-US" sz="6600" b="1" i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ở Lúc-xăm-bua.</a:t>
            </a:r>
            <a:endParaRPr lang="en-US" sz="6600" b="1" i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87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59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5E1F8593-7062-428D-B144-7E5BAAF879BD}"/>
              </a:ext>
            </a:extLst>
          </p:cNvPr>
          <p:cNvSpPr/>
          <p:nvPr/>
        </p:nvSpPr>
        <p:spPr>
          <a:xfrm>
            <a:off x="2743200" y="1066800"/>
            <a:ext cx="7010400" cy="30480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704939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551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00" y="1412776"/>
            <a:ext cx="120006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Đã đến lúc chia tay.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Dưới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 tuyết bay mù mịt,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các em vẫn đứng vẫy tay chào lưu luyến,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cho đến khi xe của chúng tôi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khuất hẳn trong dòng người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và xe cộ 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tấp nập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thành phố châu Âu hoa 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lệ,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mến khách.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//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728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rái đất này... (2)">
            <a:hlinkClick r:id="" action="ppaction://media"/>
            <a:extLst>
              <a:ext uri="{FF2B5EF4-FFF2-40B4-BE49-F238E27FC236}">
                <a16:creationId xmlns:a16="http://schemas.microsoft.com/office/drawing/2014/main" id="{3A9CB8B6-7B1C-4083-BC15-6FF6C63D55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0303" y="764704"/>
            <a:ext cx="9095385" cy="5112568"/>
          </a:xfrm>
        </p:spPr>
      </p:pic>
    </p:spTree>
    <p:extLst>
      <p:ext uri="{BB962C8B-B14F-4D97-AF65-F5344CB8AC3E}">
        <p14:creationId xmlns:p14="http://schemas.microsoft.com/office/powerpoint/2010/main" val="20804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00" y="1412776"/>
            <a:ext cx="120006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Đã đến lúc chia tay.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Dưới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làn tuyết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bay mù mịt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các em vẫn đứng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vẫy tay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 luyến,/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cho đến khi xe của chúng tôi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khuất hẳn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trong dòng 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và xe cộ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tấp nập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 thành phố châu Âu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mến khách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3335785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842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WordArt 22"/>
          <p:cNvSpPr>
            <a:spLocks noChangeArrowheads="1" noChangeShapeType="1" noTextEdit="1"/>
          </p:cNvSpPr>
          <p:nvPr/>
        </p:nvSpPr>
        <p:spPr bwMode="auto">
          <a:xfrm>
            <a:off x="3647728" y="0"/>
            <a:ext cx="3581400" cy="167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KỂ CHUYỆN</a:t>
            </a:r>
          </a:p>
        </p:txBody>
      </p:sp>
      <p:pic>
        <p:nvPicPr>
          <p:cNvPr id="2153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793032"/>
            <a:ext cx="11737304" cy="5064968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9668" y="-65228"/>
            <a:ext cx="1207266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    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Dựa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gợi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đây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kể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chuyện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990000"/>
                </a:solidFill>
                <a:latin typeface="Times New Roman" pitchFamily="18" charset="0"/>
              </a:rPr>
              <a:t>Gặp</a:t>
            </a:r>
            <a:r>
              <a:rPr lang="en-US" sz="4400" b="1" i="1" dirty="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990000"/>
                </a:solidFill>
                <a:latin typeface="Times New Roman" pitchFamily="18" charset="0"/>
              </a:rPr>
              <a:t>gỡ</a:t>
            </a:r>
            <a:r>
              <a:rPr lang="en-US" sz="4400" b="1" i="1" dirty="0">
                <a:solidFill>
                  <a:srgbClr val="990000"/>
                </a:solidFill>
                <a:latin typeface="Times New Roman" pitchFamily="18" charset="0"/>
              </a:rPr>
              <a:t> ở </a:t>
            </a:r>
            <a:r>
              <a:rPr lang="en-US" sz="4400" b="1" i="1" dirty="0" err="1">
                <a:solidFill>
                  <a:srgbClr val="990000"/>
                </a:solidFill>
                <a:latin typeface="Times New Roman" pitchFamily="18" charset="0"/>
              </a:rPr>
              <a:t>Lúc-xăm-bua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endParaRPr lang="en-US" sz="4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1F55742-3C26-4DF0-BA4E-D0D31C657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1654976"/>
            <a:ext cx="105851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C00000"/>
                </a:solidFill>
                <a:latin typeface="Times New Roman" pitchFamily="18" charset="0"/>
              </a:rPr>
              <a:t>Đoạn 1: Những điều bất ngờ thú vị.</a:t>
            </a:r>
          </a:p>
          <a:p>
            <a:pPr indent="-571500">
              <a:buFontTx/>
              <a:buChar char="-"/>
            </a:pP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</a:rPr>
              <a:t>Phút đầu gặp gỡ.</a:t>
            </a:r>
          </a:p>
          <a:p>
            <a:pPr indent="-571500">
              <a:buFontTx/>
              <a:buChar char="-"/>
            </a:pP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</a:rPr>
              <a:t>Bài hát và bộ s</a:t>
            </a:r>
            <a:r>
              <a:rPr lang="vi-VN" sz="4000" b="1" i="1">
                <a:solidFill>
                  <a:srgbClr val="0000CC"/>
                </a:solidFill>
                <a:latin typeface="Times New Roman" pitchFamily="18" charset="0"/>
              </a:rPr>
              <a:t>ư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</a:rPr>
              <a:t>u tập về Việt Nam.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99CC3DB4-DB82-41A3-9542-0F92B90FF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64" y="3709795"/>
            <a:ext cx="1174862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Đoạn 2: Câu chuyện giữa những người bạn mới.</a:t>
            </a:r>
          </a:p>
          <a:p>
            <a:pPr marL="571500" indent="-571500">
              <a:buFontTx/>
              <a:buChar char="-"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Cô giáo lớp 6A.</a:t>
            </a:r>
          </a:p>
          <a:p>
            <a:pPr marL="571500" indent="-571500">
              <a:buFontTx/>
              <a:buChar char="-"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Trẻ em Việt Nam sống thế nào?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3E539B5-2EAD-4265-89DD-D4DB300ED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5949280"/>
            <a:ext cx="62646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6600"/>
                </a:solidFill>
                <a:latin typeface="Times New Roman" pitchFamily="18" charset="0"/>
              </a:rPr>
              <a:t>Đoạn 3: Chia tay.</a:t>
            </a:r>
          </a:p>
        </p:txBody>
      </p:sp>
    </p:spTree>
    <p:extLst>
      <p:ext uri="{BB962C8B-B14F-4D97-AF65-F5344CB8AC3E}">
        <p14:creationId xmlns:p14="http://schemas.microsoft.com/office/powerpoint/2010/main" val="3269038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79376" y="2079719"/>
            <a:ext cx="1123324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>
                <a:solidFill>
                  <a:srgbClr val="C00000"/>
                </a:solidFill>
                <a:latin typeface="Times New Roman" pitchFamily="18" charset="0"/>
              </a:rPr>
              <a:t>Đoạn 1: Những điều bất ngờ thú vị.</a:t>
            </a:r>
          </a:p>
          <a:p>
            <a:pPr marL="571500" indent="-571500">
              <a:spcBef>
                <a:spcPct val="50000"/>
              </a:spcBef>
              <a:buFontTx/>
              <a:buChar char="-"/>
            </a:pP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</a:rPr>
              <a:t>Phút đầu gặp gỡ.</a:t>
            </a:r>
          </a:p>
          <a:p>
            <a:pPr marL="571500" indent="-571500">
              <a:spcBef>
                <a:spcPct val="50000"/>
              </a:spcBef>
              <a:buFontTx/>
              <a:buChar char="-"/>
            </a:pP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</a:rPr>
              <a:t>Bài hát và bộ s</a:t>
            </a:r>
            <a:r>
              <a:rPr lang="vi-VN" sz="4000" b="1" i="1">
                <a:solidFill>
                  <a:srgbClr val="0000CC"/>
                </a:solidFill>
                <a:latin typeface="Times New Roman" pitchFamily="18" charset="0"/>
              </a:rPr>
              <a:t>ư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</a:rPr>
              <a:t>u tập về</a:t>
            </a:r>
          </a:p>
          <a:p>
            <a:pPr marL="571500" indent="-571500">
              <a:spcBef>
                <a:spcPct val="50000"/>
              </a:spcBef>
              <a:buFontTx/>
              <a:buChar char="-"/>
            </a:pP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</a:rPr>
              <a:t> Việt Nam</a:t>
            </a:r>
          </a:p>
        </p:txBody>
      </p:sp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2999656" y="37760"/>
            <a:ext cx="2212798" cy="200257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KỂ CHUYỆN</a:t>
            </a:r>
          </a:p>
        </p:txBody>
      </p:sp>
      <p:pic>
        <p:nvPicPr>
          <p:cNvPr id="33801" name="Picture 9" descr="T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996952"/>
            <a:ext cx="4169046" cy="288032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725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95400" y="1345476"/>
            <a:ext cx="11305256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Đoạn 2: Câu chuyện giữa những người bạn mới.</a:t>
            </a:r>
          </a:p>
          <a:p>
            <a:pPr marL="571500" indent="-571500">
              <a:spcBef>
                <a:spcPct val="50000"/>
              </a:spcBef>
              <a:buFontTx/>
              <a:buChar char="-"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Cô giáo lớp 6A.</a:t>
            </a:r>
          </a:p>
          <a:p>
            <a:pPr marL="571500" indent="-571500">
              <a:spcBef>
                <a:spcPct val="50000"/>
              </a:spcBef>
              <a:buFontTx/>
              <a:buChar char="-"/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Trẻ em Việt Nam sống thế nào? </a:t>
            </a:r>
          </a:p>
        </p:txBody>
      </p:sp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4762500" y="23949"/>
            <a:ext cx="1905000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275856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415480" y="1268760"/>
            <a:ext cx="62646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rgbClr val="006600"/>
                </a:solidFill>
                <a:latin typeface="Times New Roman" pitchFamily="18" charset="0"/>
              </a:rPr>
              <a:t>Đoạn 3: Chia tay.</a:t>
            </a:r>
          </a:p>
        </p:txBody>
      </p:sp>
      <p:pic>
        <p:nvPicPr>
          <p:cNvPr id="4098" name="Picture 2" descr="Vietinfo - Tản mạn từ nơi 'trắng đất, trắng trời bông tuyết bay'">
            <a:extLst>
              <a:ext uri="{FF2B5EF4-FFF2-40B4-BE49-F238E27FC236}">
                <a16:creationId xmlns:a16="http://schemas.microsoft.com/office/drawing/2014/main" id="{0D0F0F85-CAFA-4924-A89E-FF78FF1C4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2132856"/>
            <a:ext cx="4608512" cy="44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ông tuyết bay-Thơ Ngu Uyên | ĐỒNG HƯƠNG KONTUM">
            <a:extLst>
              <a:ext uri="{FF2B5EF4-FFF2-40B4-BE49-F238E27FC236}">
                <a16:creationId xmlns:a16="http://schemas.microsoft.com/office/drawing/2014/main" id="{C7E384BC-FB28-4E0F-A5D2-2AB98DC55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147703"/>
            <a:ext cx="6057061" cy="446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11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315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WordArt 10"/>
          <p:cNvSpPr>
            <a:spLocks noChangeArrowheads="1" noChangeShapeType="1" noTextEdit="1"/>
          </p:cNvSpPr>
          <p:nvPr/>
        </p:nvSpPr>
        <p:spPr bwMode="auto">
          <a:xfrm>
            <a:off x="2514600" y="914400"/>
            <a:ext cx="6934200" cy="5257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MẠNH KHỎE</a:t>
            </a:r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!</a:t>
            </a:r>
          </a:p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CHAM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10298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goi nha ch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77495"/>
            <a:ext cx="10674722" cy="590301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37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545011"/>
            <a:ext cx="9649072" cy="5767977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5E1F8593-7062-428D-B144-7E5BAAF879BD}"/>
              </a:ext>
            </a:extLst>
          </p:cNvPr>
          <p:cNvSpPr/>
          <p:nvPr/>
        </p:nvSpPr>
        <p:spPr>
          <a:xfrm>
            <a:off x="2743200" y="1066800"/>
            <a:ext cx="7010400" cy="30480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LUYỆN ĐỌC CÂU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5E1F8593-7062-428D-B144-7E5BAAF879BD}"/>
              </a:ext>
            </a:extLst>
          </p:cNvPr>
          <p:cNvSpPr/>
          <p:nvPr/>
        </p:nvSpPr>
        <p:spPr>
          <a:xfrm>
            <a:off x="2743200" y="1066800"/>
            <a:ext cx="7010400" cy="30480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LUYỆN ĐỌC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45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410</Words>
  <Application>Microsoft Office PowerPoint</Application>
  <PresentationFormat>Widescreen</PresentationFormat>
  <Paragraphs>42</Paragraphs>
  <Slides>38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.VnTimeH</vt:lpstr>
      <vt:lpstr>Arial</vt:lpstr>
      <vt:lpstr>Calibri</vt:lpstr>
      <vt:lpstr>Impact</vt:lpstr>
      <vt:lpstr>Times New Roman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THUTUYEN</dc:creator>
  <cp:lastModifiedBy>Admin</cp:lastModifiedBy>
  <cp:revision>162</cp:revision>
  <dcterms:created xsi:type="dcterms:W3CDTF">2015-02-17T15:52:22Z</dcterms:created>
  <dcterms:modified xsi:type="dcterms:W3CDTF">2021-04-12T03:09:54Z</dcterms:modified>
</cp:coreProperties>
</file>